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6" r:id="rId3"/>
    <p:sldId id="258" r:id="rId4"/>
    <p:sldId id="264" r:id="rId5"/>
    <p:sldId id="259" r:id="rId6"/>
    <p:sldId id="260" r:id="rId7"/>
    <p:sldId id="261" r:id="rId8"/>
    <p:sldId id="262" r:id="rId9"/>
    <p:sldId id="265" r:id="rId10"/>
    <p:sldId id="263" r:id="rId1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kees den Otter" userId="45164e2d-bd72-4cb9-860e-913f35c6e7ee" providerId="ADAL" clId="{D3031DB6-C7A0-4B3A-AA4B-8984F86BE297}"/>
    <pc:docChg chg="modSld">
      <pc:chgData name="Jankees den Otter" userId="45164e2d-bd72-4cb9-860e-913f35c6e7ee" providerId="ADAL" clId="{D3031DB6-C7A0-4B3A-AA4B-8984F86BE297}" dt="2023-01-31T11:08:56.389" v="41" actId="20577"/>
      <pc:docMkLst>
        <pc:docMk/>
      </pc:docMkLst>
      <pc:sldChg chg="modSp mod">
        <pc:chgData name="Jankees den Otter" userId="45164e2d-bd72-4cb9-860e-913f35c6e7ee" providerId="ADAL" clId="{D3031DB6-C7A0-4B3A-AA4B-8984F86BE297}" dt="2023-01-31T10:48:44.075" v="27" actId="20577"/>
        <pc:sldMkLst>
          <pc:docMk/>
          <pc:sldMk cId="1794913123" sldId="258"/>
        </pc:sldMkLst>
        <pc:spChg chg="mod">
          <ac:chgData name="Jankees den Otter" userId="45164e2d-bd72-4cb9-860e-913f35c6e7ee" providerId="ADAL" clId="{D3031DB6-C7A0-4B3A-AA4B-8984F86BE297}" dt="2023-01-31T10:48:44.075" v="27" actId="20577"/>
          <ac:spMkLst>
            <pc:docMk/>
            <pc:sldMk cId="1794913123" sldId="258"/>
            <ac:spMk id="3" creationId="{00000000-0000-0000-0000-000000000000}"/>
          </ac:spMkLst>
        </pc:spChg>
      </pc:sldChg>
      <pc:sldChg chg="modSp mod">
        <pc:chgData name="Jankees den Otter" userId="45164e2d-bd72-4cb9-860e-913f35c6e7ee" providerId="ADAL" clId="{D3031DB6-C7A0-4B3A-AA4B-8984F86BE297}" dt="2023-01-31T11:08:56.389" v="41" actId="20577"/>
        <pc:sldMkLst>
          <pc:docMk/>
          <pc:sldMk cId="1378307728" sldId="259"/>
        </pc:sldMkLst>
        <pc:spChg chg="mod">
          <ac:chgData name="Jankees den Otter" userId="45164e2d-bd72-4cb9-860e-913f35c6e7ee" providerId="ADAL" clId="{D3031DB6-C7A0-4B3A-AA4B-8984F86BE297}" dt="2023-01-31T11:08:56.389" v="41" actId="20577"/>
          <ac:spMkLst>
            <pc:docMk/>
            <pc:sldMk cId="1378307728" sldId="259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6970C7C-15CF-D946-AEF1-65B5B937794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68960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70C7C-15CF-D946-AEF1-65B5B937794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187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70C7C-15CF-D946-AEF1-65B5B937794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30243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70C7C-15CF-D946-AEF1-65B5B937794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2526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6970C7C-15CF-D946-AEF1-65B5B937794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9408331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70C7C-15CF-D946-AEF1-65B5B937794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564386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70C7C-15CF-D946-AEF1-65B5B937794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329303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70C7C-15CF-D946-AEF1-65B5B937794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7758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70C7C-15CF-D946-AEF1-65B5B937794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36059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36970C7C-15CF-D946-AEF1-65B5B937794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151976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36970C7C-15CF-D946-AEF1-65B5B937794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432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6970C7C-15CF-D946-AEF1-65B5B937794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A8B7788-49B3-5147-BBB4-070978469086}" type="slidenum">
              <a:rPr lang="nl-NL" smtClean="0"/>
              <a:t>‹nr.›</a:t>
            </a:fld>
            <a:endParaRPr lang="nl-NL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23047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b="1" dirty="0"/>
              <a:t>5.2 NEDERLAND</a:t>
            </a:r>
            <a:br>
              <a:rPr lang="nl-NL" b="1" dirty="0"/>
            </a:br>
            <a:r>
              <a:rPr lang="nl-NL" b="1"/>
              <a:t>NA 1945</a:t>
            </a:r>
            <a:endParaRPr lang="nl-NL" b="1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HOOFDSTUK 5</a:t>
            </a:r>
          </a:p>
          <a:p>
            <a:r>
              <a:rPr lang="nl-NL" dirty="0"/>
              <a:t>EUROPA EN DE WERELD 1945-19898</a:t>
            </a:r>
          </a:p>
        </p:txBody>
      </p:sp>
    </p:spTree>
    <p:extLst>
      <p:ext uri="{BB962C8B-B14F-4D97-AF65-F5344CB8AC3E}">
        <p14:creationId xmlns:p14="http://schemas.microsoft.com/office/powerpoint/2010/main" val="1892067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51678" y="1"/>
            <a:ext cx="10178322" cy="777765"/>
          </a:xfrm>
        </p:spPr>
        <p:txBody>
          <a:bodyPr>
            <a:normAutofit fontScale="90000"/>
          </a:bodyPr>
          <a:lstStyle/>
          <a:p>
            <a:pPr algn="ctr"/>
            <a:r>
              <a:rPr lang="nl-NL" dirty="0"/>
              <a:t>IMMIGRATIE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03890" y="662153"/>
            <a:ext cx="10983310" cy="6195848"/>
          </a:xfrm>
        </p:spPr>
        <p:txBody>
          <a:bodyPr>
            <a:normAutofit/>
          </a:bodyPr>
          <a:lstStyle/>
          <a:p>
            <a:r>
              <a:rPr lang="nl-NL" dirty="0"/>
              <a:t>Jaren 50	Molukkers en Indo’s				uit voormalige koloniën</a:t>
            </a:r>
          </a:p>
          <a:p>
            <a:r>
              <a:rPr lang="nl-NL" dirty="0"/>
              <a:t>Jaren 60	Italianen, Spanjaarden, Grieken, Turken, Marokkanen	gastarbeiders voor werk, in NL 								tekort aan </a:t>
            </a:r>
            <a:r>
              <a:rPr lang="nl-NL" dirty="0" err="1"/>
              <a:t>industrie-arbeiders</a:t>
            </a:r>
            <a:endParaRPr lang="nl-NL" dirty="0"/>
          </a:p>
          <a:p>
            <a:r>
              <a:rPr lang="nl-NL" dirty="0"/>
              <a:t>Jaren 70	Surinamers: konden kiezen	 na onafhankelijkheid 	uit voormalige koloniën 			Suriname</a:t>
            </a:r>
          </a:p>
          <a:p>
            <a:r>
              <a:rPr lang="nl-NL" dirty="0"/>
              <a:t>Jaren 80	Turkse en Marokkaanse families			Gezinshereniging 				Antillianen 	 				 na sluiting Shellraffinaderijen op 								</a:t>
            </a:r>
            <a:r>
              <a:rPr lang="nl-NL" dirty="0" err="1"/>
              <a:t>Curacao</a:t>
            </a:r>
            <a:r>
              <a:rPr lang="nl-NL" dirty="0"/>
              <a:t> </a:t>
            </a:r>
          </a:p>
          <a:p>
            <a:r>
              <a:rPr lang="nl-NL" dirty="0"/>
              <a:t>Jaren 70/80/90	Vietnamezen, Somaliërs, Iraniërs, Irakezen, Bosniërs, 	Vluchtelingen vanwege 			Syriërs						oorlogsgeweld  </a:t>
            </a:r>
          </a:p>
          <a:p>
            <a:endParaRPr lang="nl-NL" dirty="0"/>
          </a:p>
          <a:p>
            <a:r>
              <a:rPr lang="nl-NL" dirty="0"/>
              <a:t>Nederland is een pluriforme samenleving geworden                               				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1991" y="4172607"/>
            <a:ext cx="1841635" cy="2601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68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51678" y="0"/>
            <a:ext cx="10178322" cy="1148317"/>
          </a:xfrm>
        </p:spPr>
        <p:txBody>
          <a:bodyPr>
            <a:normAutofit fontScale="90000"/>
          </a:bodyPr>
          <a:lstStyle/>
          <a:p>
            <a:pPr algn="ctr"/>
            <a:r>
              <a:rPr lang="nl-NL" dirty="0"/>
              <a:t>Wederopbouw</a:t>
            </a:r>
            <a:br>
              <a:rPr lang="nl-NL" dirty="0"/>
            </a:br>
            <a:r>
              <a:rPr lang="nl-NL" dirty="0"/>
              <a:t>1945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61237" y="1265273"/>
            <a:ext cx="11015330" cy="5592727"/>
          </a:xfrm>
        </p:spPr>
        <p:txBody>
          <a:bodyPr/>
          <a:lstStyle/>
          <a:p>
            <a:r>
              <a:rPr lang="nl-NL" dirty="0"/>
              <a:t>Na bevrijding staat NL er slecht voor:</a:t>
            </a:r>
          </a:p>
          <a:p>
            <a:r>
              <a:rPr lang="nl-NL" dirty="0"/>
              <a:t>Transportmiddelen en machines zijn naar Duitsland gebracht in de oorlog</a:t>
            </a:r>
          </a:p>
          <a:p>
            <a:r>
              <a:rPr lang="nl-NL" dirty="0"/>
              <a:t>Havens van Rotterdam en Amsterdam grotendeels verwoest</a:t>
            </a:r>
          </a:p>
          <a:p>
            <a:r>
              <a:rPr lang="nl-NL" dirty="0"/>
              <a:t>100.000den huizen beschadigd of verwoest</a:t>
            </a:r>
          </a:p>
          <a:p>
            <a:r>
              <a:rPr lang="nl-NL" dirty="0"/>
              <a:t>Veel bruggen vernield</a:t>
            </a:r>
          </a:p>
          <a:p>
            <a:endParaRPr lang="nl-NL" dirty="0"/>
          </a:p>
          <a:p>
            <a:r>
              <a:rPr lang="nl-NL" b="1" dirty="0"/>
              <a:t>1945-1960 Tijd van de Wederopbouw: herstel                                                                                        van infrastructuur en economie</a:t>
            </a:r>
          </a:p>
          <a:p>
            <a:r>
              <a:rPr lang="nl-NL" dirty="0"/>
              <a:t>NL krijgt </a:t>
            </a:r>
            <a:r>
              <a:rPr lang="nl-NL" b="1" dirty="0"/>
              <a:t>Marshallhulp </a:t>
            </a:r>
            <a:r>
              <a:rPr lang="nl-NL" dirty="0"/>
              <a:t>om land weer op te bouwen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325" y="3218798"/>
            <a:ext cx="5085242" cy="3639202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3572540" y="5741581"/>
            <a:ext cx="22753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ROTTERDAM WAALHAVEN 1945</a:t>
            </a:r>
          </a:p>
        </p:txBody>
      </p:sp>
    </p:spTree>
    <p:extLst>
      <p:ext uri="{BB962C8B-B14F-4D97-AF65-F5344CB8AC3E}">
        <p14:creationId xmlns:p14="http://schemas.microsoft.com/office/powerpoint/2010/main" val="274783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51678" y="0"/>
            <a:ext cx="10178322" cy="1502979"/>
          </a:xfrm>
        </p:spPr>
        <p:txBody>
          <a:bodyPr/>
          <a:lstStyle/>
          <a:p>
            <a:pPr algn="ctr"/>
            <a:r>
              <a:rPr lang="nl-NL" b="1" dirty="0"/>
              <a:t>Amerikanisering</a:t>
            </a:r>
            <a:br>
              <a:rPr lang="nl-NL" b="1" dirty="0"/>
            </a:br>
            <a:r>
              <a:rPr lang="nl-NL" b="1" dirty="0"/>
              <a:t>vanaf jaren 50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03889" y="1502979"/>
            <a:ext cx="11014841" cy="5355021"/>
          </a:xfrm>
        </p:spPr>
        <p:txBody>
          <a:bodyPr/>
          <a:lstStyle/>
          <a:p>
            <a:r>
              <a:rPr lang="nl-NL" dirty="0"/>
              <a:t>Door Amerikaanse en Canadese bevrijders wordt de Amerikaanse cultuur populair bij jongeren</a:t>
            </a:r>
          </a:p>
          <a:p>
            <a:r>
              <a:rPr lang="nl-NL" dirty="0"/>
              <a:t>Amerikaanse producten hadden imago van jeugd, vrijheid en welvaart, zoals cola</a:t>
            </a:r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b="1" dirty="0"/>
              <a:t>Amerikanisering</a:t>
            </a:r>
            <a:r>
              <a:rPr lang="nl-NL" dirty="0"/>
              <a:t> van de maatschappij door Amerikaanse comedy’s, </a:t>
            </a:r>
            <a:r>
              <a:rPr lang="nl-NL" dirty="0" err="1"/>
              <a:t>soaps</a:t>
            </a:r>
            <a:r>
              <a:rPr lang="nl-NL" dirty="0"/>
              <a:t> en spelletjes op tv</a:t>
            </a:r>
          </a:p>
          <a:p>
            <a:r>
              <a:rPr lang="nl-NL" dirty="0"/>
              <a:t>Elvis Presley en rock-’n-roll met vetkuif, strakke jeans en leren jack hebben grote invloed op mode van jongeren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5503" y="3661671"/>
            <a:ext cx="4803227" cy="3196329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2701158" y="5234152"/>
            <a:ext cx="4130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NEDERLANDSE INDO’S SPELEN AMERIKAANSE ROCK-’N-ROLL</a:t>
            </a:r>
          </a:p>
        </p:txBody>
      </p:sp>
    </p:spTree>
    <p:extLst>
      <p:ext uri="{BB962C8B-B14F-4D97-AF65-F5344CB8AC3E}">
        <p14:creationId xmlns:p14="http://schemas.microsoft.com/office/powerpoint/2010/main" val="1794913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51338" y="382385"/>
            <a:ext cx="11035862" cy="1492132"/>
          </a:xfrm>
        </p:spPr>
        <p:txBody>
          <a:bodyPr/>
          <a:lstStyle/>
          <a:p>
            <a:pPr algn="ctr"/>
            <a:r>
              <a:rPr lang="nl-NL" b="1"/>
              <a:t>SOCIAAL-CULTURELE VERANDERINGEN NA 1945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Immigranten vanaf de jaren 50</a:t>
            </a:r>
          </a:p>
          <a:p>
            <a:r>
              <a:rPr lang="nl-NL"/>
              <a:t>Jongerencultuur vanaf de jaren 50</a:t>
            </a:r>
            <a:endParaRPr lang="nl-NL" dirty="0"/>
          </a:p>
          <a:p>
            <a:r>
              <a:rPr lang="nl-NL" dirty="0"/>
              <a:t>Ontzuiling vanaf de jaren 60</a:t>
            </a:r>
          </a:p>
          <a:p>
            <a:r>
              <a:rPr lang="nl-NL" dirty="0"/>
              <a:t>Tweede Feministische Golf vanaf de jaren 60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9448" y="2953594"/>
            <a:ext cx="5132552" cy="3904406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3710152" y="5879592"/>
            <a:ext cx="32582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1951: MOLUKKERS KOMEN AAN IN NEDERLAND</a:t>
            </a:r>
          </a:p>
        </p:txBody>
      </p:sp>
    </p:spTree>
    <p:extLst>
      <p:ext uri="{BB962C8B-B14F-4D97-AF65-F5344CB8AC3E}">
        <p14:creationId xmlns:p14="http://schemas.microsoft.com/office/powerpoint/2010/main" val="918447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51678" y="0"/>
            <a:ext cx="10178322" cy="1874517"/>
          </a:xfrm>
        </p:spPr>
        <p:txBody>
          <a:bodyPr/>
          <a:lstStyle/>
          <a:p>
            <a:pPr algn="ctr"/>
            <a:r>
              <a:rPr lang="nl-NL" dirty="0"/>
              <a:t>Jongerencultuur</a:t>
            </a:r>
            <a:br>
              <a:rPr lang="nl-NL" dirty="0"/>
            </a:br>
            <a:r>
              <a:rPr lang="nl-NL" dirty="0"/>
              <a:t>vanaf jaren 50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35421" y="1874517"/>
            <a:ext cx="10983310" cy="4983483"/>
          </a:xfrm>
        </p:spPr>
        <p:txBody>
          <a:bodyPr/>
          <a:lstStyle/>
          <a:p>
            <a:r>
              <a:rPr lang="nl-NL" b="1" dirty="0"/>
              <a:t>Jongerencultuur</a:t>
            </a:r>
            <a:r>
              <a:rPr lang="nl-NL" dirty="0"/>
              <a:t> zorgt voor generatiekloof: ouderen verafschuwen rock-’n-roll</a:t>
            </a:r>
          </a:p>
          <a:p>
            <a:r>
              <a:rPr lang="nl-NL" dirty="0"/>
              <a:t>Door economische groei kunnen:</a:t>
            </a:r>
          </a:p>
          <a:p>
            <a:r>
              <a:rPr lang="nl-NL" b="1" dirty="0"/>
              <a:t>Jongeren langer op school blijven en steeds meer jongeren gaan studeren</a:t>
            </a:r>
          </a:p>
          <a:p>
            <a:r>
              <a:rPr lang="nl-NL" b="1"/>
              <a:t>Jongeren kunnen hun </a:t>
            </a:r>
            <a:r>
              <a:rPr lang="nl-NL" b="1" dirty="0"/>
              <a:t>inkomen zelf uitgeven </a:t>
            </a:r>
            <a:r>
              <a:rPr lang="nl-NL" b="1"/>
              <a:t>en hoeven </a:t>
            </a:r>
            <a:r>
              <a:rPr lang="nl-NL" b="1" dirty="0"/>
              <a:t>dat niet af te geven aan ouders</a:t>
            </a:r>
          </a:p>
          <a:p>
            <a:endParaRPr lang="nl-NL" dirty="0"/>
          </a:p>
          <a:p>
            <a:r>
              <a:rPr lang="nl-NL" dirty="0"/>
              <a:t>Jongeren geven geld uit aan mode, brommers, 						 muziek en uitgaan</a:t>
            </a:r>
          </a:p>
          <a:p>
            <a:r>
              <a:rPr lang="nl-NL" dirty="0"/>
              <a:t>Jongerencultuur is een feit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0303" y="3592237"/>
            <a:ext cx="4498428" cy="3265763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5013433" y="6222124"/>
            <a:ext cx="22071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NOZEMS OP DE STRAATHOEK</a:t>
            </a:r>
          </a:p>
        </p:txBody>
      </p:sp>
    </p:spTree>
    <p:extLst>
      <p:ext uri="{BB962C8B-B14F-4D97-AF65-F5344CB8AC3E}">
        <p14:creationId xmlns:p14="http://schemas.microsoft.com/office/powerpoint/2010/main" val="1378307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TWEEDE FEMINISTISCHE GOLF 1</a:t>
            </a:r>
            <a:br>
              <a:rPr lang="nl-NL" dirty="0"/>
            </a:br>
            <a:r>
              <a:rPr lang="nl-NL" dirty="0"/>
              <a:t>VANAF DE JAREN 60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03890" y="1874517"/>
            <a:ext cx="10983310" cy="4983483"/>
          </a:xfrm>
        </p:spPr>
        <p:txBody>
          <a:bodyPr/>
          <a:lstStyle/>
          <a:p>
            <a:r>
              <a:rPr lang="nl-NL" dirty="0"/>
              <a:t>Tot jaren 60 stopten vrouwen met werken na het trouwen: </a:t>
            </a:r>
          </a:p>
          <a:p>
            <a:r>
              <a:rPr lang="nl-NL" dirty="0"/>
              <a:t>Vrouw werd huisvrouw en/of moeder en de man was kostwinnaar en deed thuis niets</a:t>
            </a:r>
          </a:p>
          <a:p>
            <a:r>
              <a:rPr lang="nl-NL" dirty="0"/>
              <a:t>Vanaf jaren 60 neemt ontevredenheid bij jonge vouwen toe:</a:t>
            </a:r>
          </a:p>
          <a:p>
            <a:r>
              <a:rPr lang="nl-NL" dirty="0"/>
              <a:t>Jonge vrouwen willen na opleiding betaald werk</a:t>
            </a:r>
          </a:p>
          <a:p>
            <a:r>
              <a:rPr lang="nl-NL" dirty="0"/>
              <a:t>Huishouden werd gemakkelijker door nieuwe 					      huishoudelijke apparaten</a:t>
            </a:r>
          </a:p>
          <a:p>
            <a:r>
              <a:rPr lang="nl-NL" dirty="0"/>
              <a:t>Gezinnen kregen minder kinderen, o.a. door 						 nieuwe anticonceptiepil en ontkerkelijking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5544" y="3531476"/>
            <a:ext cx="5719287" cy="3326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012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TWEEDE FEMINISTISCHE GOLF 2</a:t>
            </a:r>
            <a:br>
              <a:rPr lang="nl-NL" dirty="0"/>
            </a:br>
            <a:r>
              <a:rPr lang="nl-NL" dirty="0"/>
              <a:t>VANAF DE JAREN 60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14400" y="1874517"/>
            <a:ext cx="10972800" cy="4983483"/>
          </a:xfrm>
        </p:spPr>
        <p:txBody>
          <a:bodyPr/>
          <a:lstStyle/>
          <a:p>
            <a:r>
              <a:rPr lang="nl-NL" dirty="0"/>
              <a:t>In de jaren 60 ontstaat de Tweede Feministische Golf</a:t>
            </a:r>
          </a:p>
          <a:p>
            <a:r>
              <a:rPr lang="nl-NL" dirty="0"/>
              <a:t>Deze feministen eisen:</a:t>
            </a:r>
          </a:p>
          <a:p>
            <a:r>
              <a:rPr lang="nl-NL" dirty="0"/>
              <a:t>Gelijke carrière kansen als mannen</a:t>
            </a:r>
          </a:p>
          <a:p>
            <a:r>
              <a:rPr lang="nl-NL" dirty="0"/>
              <a:t>Meer kinderopvang</a:t>
            </a:r>
          </a:p>
          <a:p>
            <a:r>
              <a:rPr lang="nl-NL" dirty="0"/>
              <a:t>Verdeling van huishoudelijke taken tussen 						           vrouwen en mannen</a:t>
            </a:r>
          </a:p>
          <a:p>
            <a:r>
              <a:rPr lang="nl-NL" dirty="0"/>
              <a:t>Verdeling van zorg voor kinderen 							   tussen vrouwen en mannen</a:t>
            </a:r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2052" y="2879835"/>
            <a:ext cx="6054680" cy="3978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621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51678" y="1"/>
            <a:ext cx="10178322" cy="1576552"/>
          </a:xfrm>
        </p:spPr>
        <p:txBody>
          <a:bodyPr/>
          <a:lstStyle/>
          <a:p>
            <a:pPr algn="ctr"/>
            <a:r>
              <a:rPr lang="nl-NL"/>
              <a:t>ONTZUILING</a:t>
            </a:r>
            <a:br>
              <a:rPr lang="nl-NL"/>
            </a:br>
            <a:r>
              <a:rPr lang="nl-NL"/>
              <a:t>VANAF DE JAREN 60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82868" y="1460938"/>
            <a:ext cx="11014841" cy="5397061"/>
          </a:xfrm>
        </p:spPr>
        <p:txBody>
          <a:bodyPr/>
          <a:lstStyle/>
          <a:p>
            <a:r>
              <a:rPr lang="nl-NL" dirty="0"/>
              <a:t>Ontkerkelijking: de invloed van kerk en geloof neemt af</a:t>
            </a:r>
          </a:p>
          <a:p>
            <a:r>
              <a:rPr lang="nl-NL" dirty="0"/>
              <a:t>Organisaties maken zich los van hun zuil: kranten, vakbonden</a:t>
            </a:r>
          </a:p>
          <a:p>
            <a:r>
              <a:rPr lang="nl-NL" dirty="0"/>
              <a:t>Door de groei van het tv-bezit kijken steeds meer 					             mensen naar programma’s van de andere 						                   zuilen, waardoor zij in contact komen met andere ideeën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3971" y="2285999"/>
            <a:ext cx="6096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334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51678" y="1"/>
            <a:ext cx="10178322" cy="1534510"/>
          </a:xfrm>
        </p:spPr>
        <p:txBody>
          <a:bodyPr/>
          <a:lstStyle/>
          <a:p>
            <a:pPr algn="ctr"/>
            <a:r>
              <a:rPr lang="nl-NL" b="1" dirty="0"/>
              <a:t>DEMOCRATISERING</a:t>
            </a:r>
            <a:br>
              <a:rPr lang="nl-NL" b="1" dirty="0"/>
            </a:br>
            <a:r>
              <a:rPr lang="nl-NL" b="1" dirty="0"/>
              <a:t>VANAF DE JAREN 60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93379" y="1534510"/>
            <a:ext cx="11004331" cy="5323489"/>
          </a:xfrm>
        </p:spPr>
        <p:txBody>
          <a:bodyPr/>
          <a:lstStyle/>
          <a:p>
            <a:r>
              <a:rPr lang="nl-NL" dirty="0"/>
              <a:t>In de tijd van de verzuiling waren kiezers trouw aan hun partij en waren </a:t>
            </a:r>
            <a:r>
              <a:rPr lang="nl-NL" dirty="0" err="1"/>
              <a:t>volgzam</a:t>
            </a:r>
            <a:endParaRPr lang="nl-NL" dirty="0"/>
          </a:p>
          <a:p>
            <a:r>
              <a:rPr lang="nl-NL" dirty="0"/>
              <a:t>Vanaf de jaren 60 willen de mensen meer inspraak</a:t>
            </a:r>
          </a:p>
          <a:p>
            <a:r>
              <a:rPr lang="nl-NL" dirty="0"/>
              <a:t>D66 wordt opgericht uit ontevredenheid over de verzuilde partijen</a:t>
            </a:r>
          </a:p>
          <a:p>
            <a:r>
              <a:rPr lang="nl-NL" dirty="0"/>
              <a:t>D66 wilde meer democratie en transparantie: een gekozen minister-president en geen geheime onderhandelingen tussen politieke partijen</a:t>
            </a:r>
          </a:p>
          <a:p>
            <a:r>
              <a:rPr lang="nl-NL" dirty="0"/>
              <a:t>In 1967 verliezen confessionele partijen voor het 						        eerst sinds 50 jaar de meerderheid</a:t>
            </a:r>
          </a:p>
          <a:p>
            <a:r>
              <a:rPr lang="nl-NL" dirty="0"/>
              <a:t>Media volgt de politiek na de ontzuiling steeds 					              kritischer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0429" y="3673365"/>
            <a:ext cx="5661571" cy="3184634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2259724" y="5507421"/>
            <a:ext cx="40569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1969: MAAGDENHUISBEZETTING</a:t>
            </a:r>
            <a:r>
              <a:rPr kumimoji="0" lang="nl-NL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: STUDENTEN EISEN INSPRAAK</a:t>
            </a:r>
          </a:p>
        </p:txBody>
      </p:sp>
    </p:spTree>
    <p:extLst>
      <p:ext uri="{BB962C8B-B14F-4D97-AF65-F5344CB8AC3E}">
        <p14:creationId xmlns:p14="http://schemas.microsoft.com/office/powerpoint/2010/main" val="2125211471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</a:majorFont>
      <a:minorFont>
        <a:latin typeface="Gill Sans MT" panose="020B0502020104020203"/>
        <a:ea typeface=""/>
        <a:cs typeface="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690</Words>
  <Application>Microsoft Office PowerPoint</Application>
  <PresentationFormat>Breedbeeld</PresentationFormat>
  <Paragraphs>68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4" baseType="lpstr">
      <vt:lpstr>Arial</vt:lpstr>
      <vt:lpstr>Gill Sans MT</vt:lpstr>
      <vt:lpstr>Impact</vt:lpstr>
      <vt:lpstr>Badge</vt:lpstr>
      <vt:lpstr>5.2 NEDERLAND NA 1945</vt:lpstr>
      <vt:lpstr>Wederopbouw 1945</vt:lpstr>
      <vt:lpstr>Amerikanisering vanaf jaren 50</vt:lpstr>
      <vt:lpstr>SOCIAAL-CULTURELE VERANDERINGEN NA 1945</vt:lpstr>
      <vt:lpstr>Jongerencultuur vanaf jaren 50</vt:lpstr>
      <vt:lpstr>TWEEDE FEMINISTISCHE GOLF 1 VANAF DE JAREN 60</vt:lpstr>
      <vt:lpstr>TWEEDE FEMINISTISCHE GOLF 2 VANAF DE JAREN 60</vt:lpstr>
      <vt:lpstr>ONTZUILING VANAF DE JAREN 60</vt:lpstr>
      <vt:lpstr>DEMOCRATISERING VANAF DE JAREN 60</vt:lpstr>
      <vt:lpstr>IMMIGRATIE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5.2 NEDERLAND NA 1945</dc:title>
  <dc:creator>Jankees den Otter</dc:creator>
  <cp:lastModifiedBy>Jankees den Otter</cp:lastModifiedBy>
  <cp:revision>1</cp:revision>
  <dcterms:created xsi:type="dcterms:W3CDTF">2023-01-31T09:19:49Z</dcterms:created>
  <dcterms:modified xsi:type="dcterms:W3CDTF">2023-01-31T11:09:06Z</dcterms:modified>
</cp:coreProperties>
</file>